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35BCA-F1C7-42E3-97CA-3C777664CC09}" type="datetimeFigureOut">
              <a:rPr lang="nl-NL" smtClean="0"/>
              <a:t>11-1-2011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CB7B-F43E-4E0D-BA39-8E7F0E59C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03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F9C3-9606-4B3E-9FD2-1E08EC1C5219}" type="datetime1">
              <a:rPr lang="nl-NL" smtClean="0"/>
              <a:t>11-1-2011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72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9F7D-43FC-461F-B630-EBDA9EB82066}" type="datetime1">
              <a:rPr lang="nl-NL" smtClean="0"/>
              <a:t>11-1-2011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50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FAAB-831E-4C06-8EDD-1D372E4F05F1}" type="datetime1">
              <a:rPr lang="nl-NL" smtClean="0"/>
              <a:t>11-1-2011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B22E-AF17-4A48-A13F-A9592EA6A122}" type="datetime1">
              <a:rPr lang="nl-NL" smtClean="0"/>
              <a:t>11-1-2011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248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B786-1563-4AFF-BBF7-832C4222DA16}" type="datetime1">
              <a:rPr lang="nl-NL" smtClean="0"/>
              <a:t>11-1-2011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9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F848-075D-49AF-B720-BE67FA1B0032}" type="datetime1">
              <a:rPr lang="nl-NL" smtClean="0"/>
              <a:t>11-1-2011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B3EF8-74D5-4E74-9CB3-E492952EEF62}" type="datetime1">
              <a:rPr lang="nl-NL" smtClean="0"/>
              <a:t>11-1-2011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37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DAE8-B4B9-4B66-BBB8-E12C7D828D83}" type="datetime1">
              <a:rPr lang="nl-NL" smtClean="0"/>
              <a:t>11-1-2011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72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E34C-0930-4733-A0EC-B490DEFBAB48}" type="datetime1">
              <a:rPr lang="nl-NL" smtClean="0"/>
              <a:t>11-1-2011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2BC16-7B45-4171-A21D-7BDDEA6DDA67}" type="datetime1">
              <a:rPr lang="nl-NL" smtClean="0"/>
              <a:t>11-1-2011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7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F243-2709-4731-BD16-6118BADA758B}" type="datetime1">
              <a:rPr lang="nl-NL" smtClean="0"/>
              <a:t>11-1-2011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7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ADA-6C2C-4E8A-A59E-6AFA5D37B7D5}" type="datetime1">
              <a:rPr lang="nl-NL" smtClean="0"/>
              <a:t>11-1-2011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E807-AA8A-4F29-A7E8-03970520CC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91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36302" y="446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TextBox 4"/>
          <p:cNvSpPr txBox="1"/>
          <p:nvPr/>
        </p:nvSpPr>
        <p:spPr>
          <a:xfrm>
            <a:off x="3018905" y="50190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</a:t>
            </a:r>
            <a:r>
              <a:rPr lang="en-US" dirty="0" smtClean="0">
                <a:latin typeface="Book Antiqua" pitchFamily="18" charset="0"/>
              </a:rPr>
              <a:t>5 - </a:t>
            </a:r>
            <a:r>
              <a:rPr lang="en-US" dirty="0" smtClean="0">
                <a:latin typeface="Book Antiqua" pitchFamily="18" charset="0"/>
              </a:rPr>
              <a:t>§ 1 – </a:t>
            </a:r>
            <a:r>
              <a:rPr lang="en-US" dirty="0" err="1" smtClean="0">
                <a:latin typeface="Book Antiqua" pitchFamily="18" charset="0"/>
              </a:rPr>
              <a:t>Waarom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werken</a:t>
            </a:r>
            <a:r>
              <a:rPr lang="en-US" dirty="0" smtClean="0">
                <a:latin typeface="Book Antiqua" pitchFamily="18" charset="0"/>
              </a:rPr>
              <a:t> we?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8170427" y="446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5" name="Straight Connector 8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323528" y="1484784"/>
            <a:ext cx="8702703" cy="466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Voor de SET in week 5: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Hoofdstuk 5 - §1, §4, §5, §6 en §7</a:t>
            </a:r>
            <a:endParaRPr lang="nl-NL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nl-NL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nl-NL" dirty="0"/>
          </a:p>
          <a:p>
            <a:pPr>
              <a:lnSpc>
                <a:spcPct val="150000"/>
              </a:lnSpc>
            </a:pPr>
            <a:r>
              <a:rPr lang="nl-NL" dirty="0" smtClean="0"/>
              <a:t>Hoofdstuk 5 </a:t>
            </a:r>
            <a:r>
              <a:rPr lang="nl-NL" dirty="0" smtClean="0"/>
              <a:t>- § 1 </a:t>
            </a:r>
            <a:r>
              <a:rPr lang="nl-NL" dirty="0" smtClean="0"/>
              <a:t>– Waarom werken we?		Hobby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Definitie van werk/arbeid:				Geen economisch nut of belang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Vergt een inspanning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Gebruik van capaciteiten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(Evt.) Gebruik van gereedschap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Er is een maatschappelijke behoefte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nl-NL" dirty="0" smtClean="0"/>
              <a:t>Leveren van een product of dienst</a:t>
            </a:r>
            <a:endParaRPr lang="nl-NL" dirty="0" smtClean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E807-AA8A-4F29-A7E8-03970520CC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2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2814" y="1970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55417" y="202590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</a:t>
            </a:r>
            <a:r>
              <a:rPr lang="en-US" dirty="0" smtClean="0">
                <a:latin typeface="Book Antiqua" pitchFamily="18" charset="0"/>
              </a:rPr>
              <a:t>5 - </a:t>
            </a:r>
            <a:r>
              <a:rPr lang="en-US" dirty="0" smtClean="0">
                <a:latin typeface="Book Antiqua" pitchFamily="18" charset="0"/>
              </a:rPr>
              <a:t>§ 1 – </a:t>
            </a:r>
            <a:r>
              <a:rPr lang="en-US" dirty="0" err="1" smtClean="0">
                <a:latin typeface="Book Antiqua" pitchFamily="18" charset="0"/>
              </a:rPr>
              <a:t>Waarom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werken</a:t>
            </a:r>
            <a:r>
              <a:rPr lang="en-US" dirty="0" smtClean="0">
                <a:latin typeface="Book Antiqua" pitchFamily="18" charset="0"/>
              </a:rPr>
              <a:t> we?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206939" y="1970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8"/>
          <p:cNvCxnSpPr/>
          <p:nvPr/>
        </p:nvCxnSpPr>
        <p:spPr>
          <a:xfrm>
            <a:off x="-1588" y="638597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475928" y="908720"/>
            <a:ext cx="821628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dirty="0" smtClean="0"/>
              <a:t>Definitie van een verzorgingsstaat:</a:t>
            </a:r>
          </a:p>
          <a:p>
            <a:r>
              <a:rPr lang="nl-NL" dirty="0" smtClean="0"/>
              <a:t>Een verzorgingsstaat is een land waar de overheid zich verantwoordelijk stelt voor het</a:t>
            </a:r>
          </a:p>
          <a:p>
            <a:r>
              <a:rPr lang="nl-NL" dirty="0" smtClean="0"/>
              <a:t>welzijn van haar burgers.</a:t>
            </a:r>
          </a:p>
          <a:p>
            <a:endParaRPr lang="nl-NL" dirty="0" smtClean="0"/>
          </a:p>
          <a:p>
            <a:r>
              <a:rPr lang="nl-NL" dirty="0" smtClean="0"/>
              <a:t>Werk levert inkomen op. Daarmee kun je in je behoeften voorzien</a:t>
            </a:r>
          </a:p>
          <a:p>
            <a:endParaRPr lang="nl-NL" dirty="0"/>
          </a:p>
          <a:p>
            <a:r>
              <a:rPr lang="nl-NL" dirty="0" smtClean="0"/>
              <a:t>Behoeften - Piramide van </a:t>
            </a:r>
            <a:r>
              <a:rPr lang="nl-NL" dirty="0" err="1" smtClean="0"/>
              <a:t>Maslov</a:t>
            </a:r>
            <a:r>
              <a:rPr lang="nl-NL" dirty="0" smtClean="0"/>
              <a:t>:</a:t>
            </a:r>
          </a:p>
        </p:txBody>
      </p:sp>
      <p:sp>
        <p:nvSpPr>
          <p:cNvPr id="8" name="Tijdelijke aanduiding voor dianummer 6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6E807-AA8A-4F29-A7E8-03970520CC6D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1026" name="Picture 2" descr="http://www.dieuwertjemertens.nl/schrijverijblog/Artikelen/2009/4/19_Crisis%21_files/piramide%20van%20mas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440" y="2808311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7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2814" y="1970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55417" y="202590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</a:t>
            </a:r>
            <a:r>
              <a:rPr lang="en-US" dirty="0" smtClean="0">
                <a:latin typeface="Book Antiqua" pitchFamily="18" charset="0"/>
              </a:rPr>
              <a:t>5 - </a:t>
            </a:r>
            <a:r>
              <a:rPr lang="en-US" dirty="0" smtClean="0">
                <a:latin typeface="Book Antiqua" pitchFamily="18" charset="0"/>
              </a:rPr>
              <a:t>§ 1 – </a:t>
            </a:r>
            <a:r>
              <a:rPr lang="en-US" dirty="0" err="1" smtClean="0">
                <a:latin typeface="Book Antiqua" pitchFamily="18" charset="0"/>
              </a:rPr>
              <a:t>Waarom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werken</a:t>
            </a:r>
            <a:r>
              <a:rPr lang="en-US" dirty="0" smtClean="0">
                <a:latin typeface="Book Antiqua" pitchFamily="18" charset="0"/>
              </a:rPr>
              <a:t> we?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206939" y="1970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8"/>
          <p:cNvCxnSpPr/>
          <p:nvPr/>
        </p:nvCxnSpPr>
        <p:spPr>
          <a:xfrm>
            <a:off x="-1588" y="638597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jdelijke aanduiding voor dianummer 6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6E807-AA8A-4F29-A7E8-03970520CC6D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39552" y="1196752"/>
            <a:ext cx="844731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Maatschappelijke positie:</a:t>
            </a:r>
          </a:p>
          <a:p>
            <a:r>
              <a:rPr lang="nl-NL" dirty="0" smtClean="0"/>
              <a:t>Dit is de positie die je inneemt op de maatschappelijke ladder en deze is afhankelijk van: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De hoogte van het inkomen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De hoeveelheid macht en/of verantwoordelijkheid die iemand heeft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Het benodigde kennis niveau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Speciale aanleg en/of ervaring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 smtClean="0"/>
              <a:t>Nadelige gevolgen – Sociale ongelijkheid</a:t>
            </a:r>
          </a:p>
          <a:p>
            <a:r>
              <a:rPr lang="nl-NL" dirty="0" smtClean="0"/>
              <a:t>(Sociale ongelijkheid = Welvaart en de macht zijn niet gelijk verdeeld over mensen)</a:t>
            </a:r>
          </a:p>
          <a:p>
            <a:endParaRPr lang="nl-NL" dirty="0"/>
          </a:p>
          <a:p>
            <a:r>
              <a:rPr lang="nl-NL" dirty="0" smtClean="0"/>
              <a:t>Hoge positie op de maatschappelijke ladder betekent: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Beter wonen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Betere gezondheid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Betere prestaties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Minder psychische problemen</a:t>
            </a:r>
          </a:p>
        </p:txBody>
      </p:sp>
    </p:spTree>
    <p:extLst>
      <p:ext uri="{BB962C8B-B14F-4D97-AF65-F5344CB8AC3E}">
        <p14:creationId xmlns:p14="http://schemas.microsoft.com/office/powerpoint/2010/main" val="74281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2814" y="197024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H4B - </a:t>
            </a:r>
            <a:r>
              <a:rPr lang="en-US" dirty="0" err="1" smtClean="0">
                <a:latin typeface="Book Antiqua" pitchFamily="18" charset="0"/>
              </a:rPr>
              <a:t>Maatschappijleer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55417" y="202590"/>
            <a:ext cx="3433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itchFamily="18" charset="0"/>
              </a:rPr>
              <a:t>H </a:t>
            </a:r>
            <a:r>
              <a:rPr lang="en-US" dirty="0" smtClean="0">
                <a:latin typeface="Book Antiqua" pitchFamily="18" charset="0"/>
              </a:rPr>
              <a:t>5 - </a:t>
            </a:r>
            <a:r>
              <a:rPr lang="en-US" dirty="0" smtClean="0">
                <a:latin typeface="Book Antiqua" pitchFamily="18" charset="0"/>
              </a:rPr>
              <a:t>§ 1 – </a:t>
            </a:r>
            <a:r>
              <a:rPr lang="en-US" dirty="0" err="1" smtClean="0">
                <a:latin typeface="Book Antiqua" pitchFamily="18" charset="0"/>
              </a:rPr>
              <a:t>Waarom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werken</a:t>
            </a:r>
            <a:r>
              <a:rPr lang="en-US" dirty="0" smtClean="0">
                <a:latin typeface="Book Antiqua" pitchFamily="18" charset="0"/>
              </a:rPr>
              <a:t> we?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8206939" y="197024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Book Antiqua" pitchFamily="18" charset="0"/>
              </a:rPr>
              <a:t>Week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cxnSp>
        <p:nvCxnSpPr>
          <p:cNvPr id="6" name="Straight Connector 8"/>
          <p:cNvCxnSpPr/>
          <p:nvPr/>
        </p:nvCxnSpPr>
        <p:spPr>
          <a:xfrm>
            <a:off x="-1588" y="638597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dianummer 6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6E807-AA8A-4F29-A7E8-03970520CC6D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539552" y="1196752"/>
            <a:ext cx="789267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</a:t>
            </a:r>
            <a:r>
              <a:rPr lang="nl-NL" dirty="0" smtClean="0"/>
              <a:t>rbeidsethos:</a:t>
            </a:r>
          </a:p>
          <a:p>
            <a:r>
              <a:rPr lang="nl-NL" dirty="0" smtClean="0"/>
              <a:t>Dit is de betekenis die wij aan werk geven.</a:t>
            </a:r>
          </a:p>
          <a:p>
            <a:r>
              <a:rPr lang="nl-NL" dirty="0" smtClean="0"/>
              <a:t>Voorbeelden: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werk is een maatschappelijke plicht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Van een werkeloze wordt verwacht dat hij zich laat omscholen of werk verricht </a:t>
            </a:r>
          </a:p>
          <a:p>
            <a:r>
              <a:rPr lang="nl-NL" dirty="0" smtClean="0"/>
              <a:t>      op een lager niveau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Sneeuwruimen in Amsterdam door mensen met een bijstandsuitkering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Arbeid is een sociaal grondrecht</a:t>
            </a:r>
          </a:p>
          <a:p>
            <a:r>
              <a:rPr lang="nl-NL" dirty="0" smtClean="0"/>
              <a:t>Dit is een recente ontwikkeling. Lang werd werk gezien als een plicht, maar tegen-</a:t>
            </a:r>
          </a:p>
          <a:p>
            <a:r>
              <a:rPr lang="nl-NL" dirty="0" err="1" smtClean="0"/>
              <a:t>woordig</a:t>
            </a:r>
            <a:r>
              <a:rPr lang="nl-NL" dirty="0" smtClean="0"/>
              <a:t> wordt werk ook gezien als een recht. Met andere woorden, het arbeids-</a:t>
            </a:r>
          </a:p>
          <a:p>
            <a:r>
              <a:rPr lang="nl-NL" dirty="0" smtClean="0"/>
              <a:t>ethos is gewijzigd.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r>
              <a:rPr lang="nl-NL" dirty="0" smtClean="0"/>
              <a:t>Opdrachten: Hoofdstuk 5 - §1: 1 tot en met 9</a:t>
            </a:r>
          </a:p>
        </p:txBody>
      </p:sp>
    </p:spTree>
    <p:extLst>
      <p:ext uri="{BB962C8B-B14F-4D97-AF65-F5344CB8AC3E}">
        <p14:creationId xmlns:p14="http://schemas.microsoft.com/office/powerpoint/2010/main" val="22983725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315</Words>
  <Application>Microsoft Office PowerPoint</Application>
  <PresentationFormat>Diavoorstelling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</dc:creator>
  <cp:lastModifiedBy>MafS</cp:lastModifiedBy>
  <cp:revision>15</cp:revision>
  <dcterms:created xsi:type="dcterms:W3CDTF">2010-09-13T06:23:05Z</dcterms:created>
  <dcterms:modified xsi:type="dcterms:W3CDTF">2011-01-11T09:04:15Z</dcterms:modified>
</cp:coreProperties>
</file>